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373" r:id="rId3"/>
    <p:sldId id="374" r:id="rId4"/>
    <p:sldId id="436" r:id="rId5"/>
    <p:sldId id="558" r:id="rId6"/>
    <p:sldId id="570" r:id="rId7"/>
    <p:sldId id="571" r:id="rId8"/>
    <p:sldId id="572" r:id="rId9"/>
    <p:sldId id="573" r:id="rId10"/>
    <p:sldId id="574" r:id="rId11"/>
    <p:sldId id="575" r:id="rId12"/>
    <p:sldId id="576" r:id="rId13"/>
    <p:sldId id="585" r:id="rId14"/>
    <p:sldId id="586" r:id="rId15"/>
    <p:sldId id="577" r:id="rId16"/>
    <p:sldId id="587" r:id="rId17"/>
    <p:sldId id="588" r:id="rId18"/>
    <p:sldId id="516" r:id="rId19"/>
    <p:sldId id="346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123" d="100"/>
          <a:sy n="123" d="100"/>
        </p:scale>
        <p:origin x="108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8 - 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 you place a queen on a row, you'll need a method to check if it's safe</a:t>
            </a:r>
          </a:p>
          <a:p>
            <a:pPr lvl="1"/>
            <a:r>
              <a:rPr lang="en-US" dirty="0" smtClean="0"/>
              <a:t>If it isn't safe, there's no reason to </a:t>
            </a:r>
            <a:r>
              <a:rPr lang="en-US" dirty="0" err="1" smtClean="0"/>
              <a:t>recurse</a:t>
            </a:r>
            <a:endParaRPr lang="en-US" dirty="0" smtClean="0"/>
          </a:p>
          <a:p>
            <a:r>
              <a:rPr lang="en-US" dirty="0" smtClean="0"/>
              <a:t>We have set up our program so that no queens can ever be on the same row</a:t>
            </a:r>
          </a:p>
          <a:p>
            <a:r>
              <a:rPr lang="en-US" dirty="0" smtClean="0"/>
              <a:t>We still have to check previous rows to see if they have the same column or diagonal</a:t>
            </a:r>
          </a:p>
          <a:p>
            <a:r>
              <a:rPr lang="en-US" dirty="0" smtClean="0"/>
              <a:t>Checking the column simply means seeing if the number inside the row is the same</a:t>
            </a:r>
          </a:p>
          <a:p>
            <a:r>
              <a:rPr lang="en-US" dirty="0" smtClean="0"/>
              <a:t>Checking the diagonal requires more thought</a:t>
            </a:r>
          </a:p>
          <a:p>
            <a:r>
              <a:rPr lang="en-US" dirty="0" smtClean="0"/>
              <a:t>Use a method with the following signature, where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board</a:t>
            </a:r>
            <a:r>
              <a:rPr lang="en-US" dirty="0" smtClean="0"/>
              <a:t> is the 1D array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values giving column locations and 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dirty="0" smtClean="0"/>
              <a:t> is the row you're currently adding to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isSafe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board, </a:t>
            </a: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row)</a:t>
            </a:r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smtClean="0"/>
              <a:t>You only need to look at the locations before 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3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the end of COMP 1600, we briefly mentioned general file I/O</a:t>
            </a:r>
          </a:p>
          <a:p>
            <a:r>
              <a:rPr lang="en-US" dirty="0" smtClean="0"/>
              <a:t>Think of a file as a stream of bytes</a:t>
            </a:r>
          </a:p>
          <a:p>
            <a:r>
              <a:rPr lang="en-US" dirty="0" smtClean="0"/>
              <a:t>It's possible to read data from and write data to files</a:t>
            </a:r>
          </a:p>
          <a:p>
            <a:r>
              <a:rPr lang="en-US" dirty="0" smtClean="0"/>
              <a:t>Files are great because they exist after the program is done executing</a:t>
            </a:r>
          </a:p>
          <a:p>
            <a:r>
              <a:rPr lang="en-US" dirty="0" smtClean="0"/>
              <a:t>Reading from and writing to text files is very similar to reading and writing to the command line (using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158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First, we're going to talk about </a:t>
            </a:r>
            <a:r>
              <a:rPr lang="en-US" b="1" dirty="0" smtClean="0"/>
              <a:t>text files</a:t>
            </a:r>
          </a:p>
          <a:p>
            <a:r>
              <a:rPr lang="en-US" dirty="0" smtClean="0"/>
              <a:t>All files are sequences of bytes stored in binary, but in text files, those bytes form human-readable text like words and numbers</a:t>
            </a:r>
          </a:p>
          <a:p>
            <a:r>
              <a:rPr lang="en-US" dirty="0" smtClean="0"/>
              <a:t>Unlike files storing data in binary, working with text files is similar to the command-line I/O we've been doing since before COMP 2000</a:t>
            </a:r>
          </a:p>
          <a:p>
            <a:r>
              <a:rPr lang="en-US" dirty="0" smtClean="0"/>
              <a:t>Examples of text files:</a:t>
            </a:r>
          </a:p>
          <a:p>
            <a:pPr lvl="1"/>
            <a:r>
              <a:rPr lang="en-US" dirty="0" smtClean="0"/>
              <a:t>Source code for most programming languages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.java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</a:t>
            </a:r>
            <a:r>
              <a:rPr lang="en-US" dirty="0" smtClean="0"/>
              <a:t> files, etc.)</a:t>
            </a:r>
          </a:p>
          <a:p>
            <a:pPr lvl="1"/>
            <a:r>
              <a:rPr lang="en-US" dirty="0" smtClean="0"/>
              <a:t>Plain text files (often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.txt</a:t>
            </a:r>
            <a:r>
              <a:rPr lang="en-US" dirty="0"/>
              <a:t> </a:t>
            </a:r>
            <a:r>
              <a:rPr lang="en-US" dirty="0" smtClean="0"/>
              <a:t>extension)</a:t>
            </a:r>
          </a:p>
          <a:p>
            <a:pPr lvl="1"/>
            <a:r>
              <a:rPr lang="en-US" dirty="0" smtClean="0"/>
              <a:t>Many configuration and log files</a:t>
            </a:r>
          </a:p>
        </p:txBody>
      </p:sp>
    </p:spTree>
    <p:extLst>
      <p:ext uri="{BB962C8B-B14F-4D97-AF65-F5344CB8AC3E}">
        <p14:creationId xmlns:p14="http://schemas.microsoft.com/office/powerpoint/2010/main" val="265575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File extensions have no real meaning</a:t>
            </a:r>
          </a:p>
          <a:p>
            <a:r>
              <a:rPr lang="en-US" dirty="0"/>
              <a:t>Extensions are part of the name of a </a:t>
            </a:r>
            <a:r>
              <a:rPr lang="en-US" dirty="0" smtClean="0"/>
              <a:t>file</a:t>
            </a:r>
          </a:p>
          <a:p>
            <a:r>
              <a:rPr lang="en-US" dirty="0" smtClean="0"/>
              <a:t>A file filled with binary data could end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.txt</a:t>
            </a:r>
          </a:p>
          <a:p>
            <a:r>
              <a:rPr lang="en-US" dirty="0" smtClean="0"/>
              <a:t>An audio file could end with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.jpg</a:t>
            </a:r>
          </a:p>
          <a:p>
            <a:r>
              <a:rPr lang="en-US" dirty="0" smtClean="0"/>
              <a:t>The OS uses extensions to </a:t>
            </a:r>
            <a:r>
              <a:rPr lang="en-US" i="1" dirty="0" smtClean="0"/>
              <a:t>guess</a:t>
            </a:r>
            <a:r>
              <a:rPr lang="en-US" dirty="0" smtClean="0"/>
              <a:t> about which program should open a file</a:t>
            </a:r>
          </a:p>
          <a:p>
            <a:r>
              <a:rPr lang="en-US" dirty="0" smtClean="0"/>
              <a:t>Changing the extension changes nothing about a file</a:t>
            </a:r>
          </a:p>
          <a:p>
            <a:pPr lvl="1"/>
            <a:r>
              <a:rPr lang="en-US" b="1" dirty="0" smtClean="0"/>
              <a:t>Caveat:</a:t>
            </a:r>
            <a:r>
              <a:rPr lang="en-US" dirty="0" smtClean="0"/>
              <a:t> I've heard that changing an image or audio file extension in </a:t>
            </a:r>
            <a:r>
              <a:rPr lang="en-US" dirty="0" err="1" smtClean="0"/>
              <a:t>macOS</a:t>
            </a:r>
            <a:r>
              <a:rPr lang="en-US" dirty="0" smtClean="0"/>
              <a:t> will sometimes change the format of the file</a:t>
            </a:r>
          </a:p>
          <a:p>
            <a:r>
              <a:rPr lang="en-US" dirty="0" smtClean="0"/>
              <a:t>In Windows, you should never hide extensions, since doing so allows the OS to lie to you about the file's real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9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from a text file is straightforward</a:t>
            </a:r>
          </a:p>
          <a:p>
            <a:r>
              <a:rPr lang="en-US" dirty="0" smtClean="0"/>
              <a:t>We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, just like reading from the command line</a:t>
            </a:r>
          </a:p>
          <a:p>
            <a:r>
              <a:rPr lang="en-US" dirty="0" smtClean="0"/>
              <a:t>We just have to create a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 smtClean="0"/>
              <a:t> object that gives the file path we want to read from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code will read from some file called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input.txt</a:t>
            </a:r>
            <a:r>
              <a:rPr lang="en-US" dirty="0" smtClean="0"/>
              <a:t>, as if someone were typing its contents into the command 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0386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Scanner in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"input.txt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45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Recall that we can read correctly formatted text with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using the following methods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Reads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Reads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value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US" dirty="0" smtClean="0"/>
              <a:t>			Reads a white-space delimited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Reads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up to the next newline (which can 				cause problems if there's a newline left over from 					previous reads)</a:t>
            </a:r>
          </a:p>
          <a:p>
            <a:r>
              <a:rPr lang="en-US" dirty="0" smtClean="0"/>
              <a:t>These methods are usually what you need to get the job done, but there are also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nextByte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nextFloat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nextLong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nextShort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methods</a:t>
            </a:r>
          </a:p>
          <a:p>
            <a:r>
              <a:rPr lang="en-US" dirty="0" smtClean="0"/>
              <a:t>Note that all the integer reading methods have a second version that takes a base so that you can read values in bases 2-36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4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is reading from the keyboard, it has no idea what the user will type next</a:t>
            </a:r>
          </a:p>
          <a:p>
            <a:r>
              <a:rPr lang="en-US" dirty="0" smtClean="0"/>
              <a:t>However, when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 is reading from a file, it </a:t>
            </a:r>
            <a:r>
              <a:rPr lang="en-US" i="1" dirty="0" smtClean="0"/>
              <a:t>can</a:t>
            </a:r>
            <a:r>
              <a:rPr lang="en-US" dirty="0" smtClean="0"/>
              <a:t> examine the text it hasn't read yet</a:t>
            </a:r>
          </a:p>
          <a:p>
            <a:r>
              <a:rPr lang="en-US" dirty="0" smtClean="0"/>
              <a:t>A number of methods are available to tell you if there's some properly formatted data just </a:t>
            </a:r>
            <a:r>
              <a:rPr lang="en-US" dirty="0"/>
              <a:t>ahead </a:t>
            </a:r>
            <a:r>
              <a:rPr lang="en-US" dirty="0" smtClean="0"/>
              <a:t>waiting to be read: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hasNextInt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There's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waiting to be read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hasNextDouble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There's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waiting to be read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	There's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waiting to be read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hasNextLine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There's a line waiting to be read</a:t>
            </a:r>
          </a:p>
          <a:p>
            <a:r>
              <a:rPr lang="en-US" dirty="0" smtClean="0"/>
              <a:t>Such methods are often used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 to keep reading data until the end of the file is reached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4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files</a:t>
            </a:r>
          </a:p>
          <a:p>
            <a:r>
              <a:rPr lang="en-US" dirty="0" smtClean="0"/>
              <a:t>Examples</a:t>
            </a:r>
            <a:endParaRPr lang="en-US" dirty="0" smtClean="0"/>
          </a:p>
          <a:p>
            <a:r>
              <a:rPr lang="en-US" smtClean="0"/>
              <a:t>Error </a:t>
            </a:r>
            <a:r>
              <a:rPr lang="en-US" dirty="0" smtClean="0"/>
              <a:t>handling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Finished Tower of Hanoi</a:t>
            </a:r>
          </a:p>
          <a:p>
            <a:r>
              <a:rPr lang="en-US" dirty="0" smtClean="0"/>
              <a:t>Merge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Start Project 3</a:t>
            </a:r>
          </a:p>
          <a:p>
            <a:pPr lvl="1"/>
            <a:r>
              <a:rPr lang="en-US" b="1" dirty="0" smtClean="0"/>
              <a:t>Form teams immediately!</a:t>
            </a:r>
          </a:p>
          <a:p>
            <a:r>
              <a:rPr lang="en-US" dirty="0" smtClean="0"/>
              <a:t>Keep reading </a:t>
            </a:r>
            <a:r>
              <a:rPr lang="en-US" dirty="0"/>
              <a:t>Chapter 20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</a:t>
            </a:r>
            <a:r>
              <a:rPr lang="en-US" dirty="0" smtClean="0"/>
              <a:t>-Queens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5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</a:t>
            </a:r>
            <a:r>
              <a:rPr lang="en-US" dirty="0" smtClean="0"/>
              <a:t>-Queens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</a:t>
            </a:r>
            <a:r>
              <a:rPr lang="en-US" b="1" i="1" dirty="0" smtClean="0"/>
              <a:t>N</a:t>
            </a:r>
            <a:r>
              <a:rPr lang="en-US" dirty="0" smtClean="0"/>
              <a:t> x </a:t>
            </a:r>
            <a:r>
              <a:rPr lang="en-US" b="1" i="1" dirty="0" smtClean="0"/>
              <a:t>N</a:t>
            </a:r>
            <a:r>
              <a:rPr lang="en-US" dirty="0" smtClean="0"/>
              <a:t> chess board, where </a:t>
            </a:r>
            <a:r>
              <a:rPr lang="en-US" b="1" i="1" dirty="0" smtClean="0"/>
              <a:t>N</a:t>
            </a:r>
            <a:r>
              <a:rPr lang="en-US" dirty="0" smtClean="0"/>
              <a:t> ≥ 4 it is possible to place </a:t>
            </a:r>
            <a:r>
              <a:rPr lang="en-US" b="1" i="1" dirty="0" smtClean="0"/>
              <a:t>N</a:t>
            </a:r>
            <a:r>
              <a:rPr lang="en-US" dirty="0" smtClean="0"/>
              <a:t> queens on the board so that none of them are able to attack each other in a given move</a:t>
            </a:r>
          </a:p>
          <a:p>
            <a:r>
              <a:rPr lang="en-US" dirty="0" smtClean="0"/>
              <a:t>Write a method that, given a value of </a:t>
            </a:r>
            <a:r>
              <a:rPr lang="en-US" b="1" i="1" dirty="0" smtClean="0"/>
              <a:t>N</a:t>
            </a:r>
            <a:r>
              <a:rPr lang="en-US" dirty="0" smtClean="0"/>
              <a:t>, will return the total number of ways that the </a:t>
            </a:r>
            <a:r>
              <a:rPr lang="en-US" b="1" i="1" dirty="0" smtClean="0"/>
              <a:t>N</a:t>
            </a:r>
            <a:r>
              <a:rPr lang="en-US" dirty="0" smtClean="0"/>
              <a:t> queens can be placed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01200" y="42672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433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will use recursion to place queens on the board, one row at a time</a:t>
            </a:r>
          </a:p>
          <a:p>
            <a:r>
              <a:rPr lang="en-US" dirty="0" smtClean="0"/>
              <a:t>To save typing, we will use a loop to place the queen at each different column within the row and then </a:t>
            </a:r>
            <a:r>
              <a:rPr lang="en-US" dirty="0" err="1" smtClean="0"/>
              <a:t>recurse</a:t>
            </a:r>
            <a:endParaRPr lang="en-US" dirty="0" smtClean="0"/>
          </a:p>
          <a:p>
            <a:pPr lvl="1"/>
            <a:r>
              <a:rPr lang="en-US" dirty="0" smtClean="0"/>
              <a:t>Egad! A loop inside recursion!</a:t>
            </a:r>
          </a:p>
          <a:p>
            <a:pPr lvl="1"/>
            <a:r>
              <a:rPr lang="en-US" dirty="0" smtClean="0"/>
              <a:t>It happens.</a:t>
            </a:r>
          </a:p>
          <a:p>
            <a:r>
              <a:rPr lang="en-US" dirty="0" smtClean="0"/>
              <a:t>If we have placed queens on all the rows, we return 1 (a successful placement)</a:t>
            </a:r>
          </a:p>
          <a:p>
            <a:r>
              <a:rPr lang="en-US" dirty="0" smtClean="0"/>
              <a:t>We sum up all the successful placements that our recursive children make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9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229600" cy="46256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can never have more than one queen in a given row</a:t>
            </a:r>
          </a:p>
          <a:p>
            <a:r>
              <a:rPr lang="en-US" dirty="0" smtClean="0"/>
              <a:t>Instead of using a 2D array, we can just use a 1D array</a:t>
            </a:r>
          </a:p>
          <a:p>
            <a:r>
              <a:rPr lang="en-US" dirty="0" smtClean="0"/>
              <a:t>The array will record which column a queen on a given row uses</a:t>
            </a:r>
          </a:p>
          <a:p>
            <a:r>
              <a:rPr lang="en-US" dirty="0" smtClean="0"/>
              <a:t>Thus, it will be an array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values</a:t>
            </a:r>
          </a:p>
          <a:p>
            <a:r>
              <a:rPr lang="en-US" dirty="0" smtClean="0"/>
              <a:t>The array for the placement to the right would look like: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{3, 6, 2, 7, 1, 4, 0, 5}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0" y="25908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704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</a:t>
            </a:r>
            <a:r>
              <a:rPr lang="en-US" dirty="0" smtClean="0"/>
              <a:t>-Queens algorithm </a:t>
            </a:r>
            <a:r>
              <a:rPr lang="en-US" dirty="0"/>
              <a:t>(recursive)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 case:  (</a:t>
            </a:r>
            <a:r>
              <a:rPr lang="en-US" b="1" i="1" dirty="0" smtClean="0"/>
              <a:t>row</a:t>
            </a:r>
            <a:r>
              <a:rPr lang="en-US" dirty="0" smtClean="0"/>
              <a:t> = 8)</a:t>
            </a:r>
          </a:p>
          <a:p>
            <a:pPr lvl="1"/>
            <a:r>
              <a:rPr lang="en-US" dirty="0" smtClean="0"/>
              <a:t>You have placed queens on rows 0-7</a:t>
            </a:r>
          </a:p>
          <a:p>
            <a:pPr lvl="1"/>
            <a:r>
              <a:rPr lang="en-US" dirty="0" smtClean="0"/>
              <a:t>Return 1 (a successful placement)</a:t>
            </a:r>
          </a:p>
          <a:p>
            <a:r>
              <a:rPr lang="en-US" dirty="0" smtClean="0"/>
              <a:t>Recursive case: (</a:t>
            </a:r>
            <a:r>
              <a:rPr lang="en-US" b="1" i="1" dirty="0" smtClean="0"/>
              <a:t>row</a:t>
            </a:r>
            <a:r>
              <a:rPr lang="en-US" dirty="0" smtClean="0"/>
              <a:t> &lt; 8)</a:t>
            </a:r>
          </a:p>
          <a:p>
            <a:pPr lvl="1"/>
            <a:r>
              <a:rPr lang="en-US" dirty="0" smtClean="0"/>
              <a:t>Keep a sum of the successful placements made by placing in future rows, initially 0</a:t>
            </a:r>
          </a:p>
          <a:p>
            <a:pPr lvl="1"/>
            <a:r>
              <a:rPr lang="en-US" dirty="0" smtClean="0"/>
              <a:t>Try to place a queen on columns 0-7</a:t>
            </a:r>
          </a:p>
          <a:p>
            <a:pPr lvl="2"/>
            <a:r>
              <a:rPr lang="en-US" dirty="0" smtClean="0"/>
              <a:t>For each successful column placement, recursively try to place queens on the next row and add those successful placements to your sum</a:t>
            </a:r>
          </a:p>
          <a:p>
            <a:pPr lvl="1"/>
            <a:r>
              <a:rPr lang="en-US" dirty="0" smtClean="0"/>
              <a:t>Return 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55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7134</TotalTime>
  <Words>1096</Words>
  <Application>Microsoft Office PowerPoint</Application>
  <PresentationFormat>Widescreen</PresentationFormat>
  <Paragraphs>106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3</vt:lpstr>
      <vt:lpstr>N-Queens Example</vt:lpstr>
      <vt:lpstr>N-Queens</vt:lpstr>
      <vt:lpstr>Problem solving approach</vt:lpstr>
      <vt:lpstr>Key observations</vt:lpstr>
      <vt:lpstr>N-Queens algorithm (recursive)</vt:lpstr>
      <vt:lpstr>Helper method</vt:lpstr>
      <vt:lpstr>Files</vt:lpstr>
      <vt:lpstr>Files in Java</vt:lpstr>
      <vt:lpstr>Text files</vt:lpstr>
      <vt:lpstr>File extensions</vt:lpstr>
      <vt:lpstr>Reading</vt:lpstr>
      <vt:lpstr>Scanner methods</vt:lpstr>
      <vt:lpstr>New Scanner powers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1355</cp:revision>
  <dcterms:created xsi:type="dcterms:W3CDTF">2009-08-24T20:26:10Z</dcterms:created>
  <dcterms:modified xsi:type="dcterms:W3CDTF">2020-03-09T19:19:26Z</dcterms:modified>
</cp:coreProperties>
</file>